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4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C6031-5BDD-5F9F-FBA9-234799B5C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D5F88449-F403-C26A-7FAE-C62852A902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B056D431-E6DF-D280-E573-5A097855C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CABA0FAC-069D-29AC-2456-BCFABE1BC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47551D92-918A-1FAD-EAED-A38D2A045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4629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12ACA-3743-665E-CA36-35FB28E0E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D32FE242-AEDD-5B77-412D-5BCD58734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F13E723-FEEC-9072-5EF6-A5985ED19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A058F4A9-2890-ED5F-E013-362BE87B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4221D18-4B50-CD0D-2CDE-35961AECB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851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3A1BBAB4-1735-AD2E-1291-FEFE9FE6F0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FCD6784C-7DF8-0B31-48D1-51AB80188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D87BAE9C-CD02-4255-05BF-FC648686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1269078-06C0-83BA-C26B-683C82A66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C32CE230-F5C5-16B0-33FB-3BFB5058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61928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AA1E4C-8B27-F4CF-7808-EB22ACE1B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6F9B78D8-01AF-BAED-BB3B-75F972E615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B642C3FD-1D9D-B2A6-3C44-D8C9CC9CE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8A0B809-13E7-CD43-480D-111709F73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28BFD63-D23F-3205-C15C-2F3E9C25E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79441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29415-2526-3FAE-02B0-B14D81627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5493063E-F44F-A17E-4DF0-8B20185E4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15906CAC-8FF8-006E-DD4F-9CC7EEF98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624EB9DA-B4D7-6B49-4BF4-22B13A64B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337D059C-EA06-6688-5A5A-189AF327F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9451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7A7BA6-CCE0-DAD5-EA80-2CC667C4E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E9360817-F8C1-2700-5BEF-54665ECB5A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7CEE8FB6-5477-3D20-013B-030A2E088A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5820D37C-844C-018D-7670-DDAF0BCF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21CF6C78-8C92-2B51-EEE1-57F21F6F8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7C085107-7060-759A-116C-20C9FC9E0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9844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5D524-A05B-9E96-6C24-A1383FC08A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6D8B197C-1275-E431-F501-0D47F63DA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5D116285-F0F0-3851-B658-235290047D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788EAB20-9BFF-38CE-FF3E-ABC8B59D5A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9B57D389-7706-C46A-B7B0-C5B60FCE4F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CC84742D-2209-A53B-297D-BD652ECD7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655AB029-E8E1-A826-7B44-0989D917A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06A87B54-38AA-4A77-90A1-BA97A9FEC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3112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C3536-1E0E-4F1D-237D-D663896E9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5FEEEE39-C815-CE06-1B90-16EC51EB0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4BAC6310-1643-7300-B797-641CE4C5C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DF78263B-C570-6A59-6EC5-748E32795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90494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70BE3549-8D1D-1A28-C1D9-F28DB2505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62C6C122-F71B-5750-AD20-799C48D6E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1FF76646-3728-6A1E-52BC-37ADA1391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40375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EA732B-77DE-8F61-E123-88BEE025D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ECDC3DA9-8A48-0201-FC77-5C26F5588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F36778EC-4A47-9C45-1730-E9EA6024D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E09747C1-FD1C-CC3D-064B-861EDC897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686D0E1D-D417-B192-4C1D-FC94400C2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DBF2317F-8E53-5B17-E513-C9C203054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6738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72DA7F-C488-AE76-3A7D-83DA43948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0A3DCAA9-4177-5E5C-A0AC-E421A467EF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2015500B-BA9C-2500-F78C-4B23FD28C0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0E1C5723-DB9C-3110-1145-351751CA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EBB316F7-6F0C-0346-3DDF-ACAF882F0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FBB63383-7CDB-5119-8201-5B875DD6D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6771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B68D7199-8276-B989-710A-81667A03F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787DD569-6942-A74F-938C-64FA01D60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21AE2977-D47A-EF64-7885-533A42D04A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21407-7085-4174-A8A2-C443DE539EFB}" type="datetimeFigureOut">
              <a:rPr lang="uk-UA" smtClean="0"/>
              <a:t>11.06.2026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40C7E363-74DD-7E9C-83BF-56BC437B7B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7D4EDA4D-1D33-65AC-AA29-A9DE0FA5A6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52D9-7657-4AD8-BA8D-4280F6C4339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940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57A4C2-9846-BA6B-D2CB-A6B0C9088B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b="1" dirty="0" err="1"/>
              <a:t>Does</a:t>
            </a:r>
            <a:r>
              <a:rPr lang="uk-UA" b="1" dirty="0"/>
              <a:t> </a:t>
            </a:r>
            <a:r>
              <a:rPr lang="uk-UA" b="1" dirty="0" err="1"/>
              <a:t>Privacy</a:t>
            </a:r>
            <a:r>
              <a:rPr lang="uk-UA" b="1" dirty="0"/>
              <a:t> </a:t>
            </a:r>
            <a:r>
              <a:rPr lang="uk-UA" b="1" dirty="0" err="1"/>
              <a:t>Paradox</a:t>
            </a:r>
            <a:r>
              <a:rPr lang="uk-UA" b="1" dirty="0"/>
              <a:t> </a:t>
            </a:r>
            <a:r>
              <a:rPr lang="uk-UA" b="1" dirty="0" err="1"/>
              <a:t>Survive</a:t>
            </a:r>
            <a:r>
              <a:rPr lang="uk-UA" b="1" dirty="0"/>
              <a:t> </a:t>
            </a:r>
            <a:r>
              <a:rPr lang="en-US" b="1" dirty="0"/>
              <a:t>When Context Matters</a:t>
            </a:r>
            <a:r>
              <a:rPr lang="uk-UA" b="1" dirty="0"/>
              <a:t>?</a:t>
            </a:r>
            <a:endParaRPr lang="uk-UA" dirty="0"/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272FD3DD-852A-6F99-8099-C4FB472545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Viktor Koziuk, </a:t>
            </a:r>
          </a:p>
          <a:p>
            <a:r>
              <a:rPr lang="en-US" dirty="0" err="1"/>
              <a:t>d.e.s.</a:t>
            </a:r>
            <a:r>
              <a:rPr lang="en-US" dirty="0"/>
              <a:t>, Professor, Head of Economics and Global Studies Department, WUNU</a:t>
            </a:r>
          </a:p>
          <a:p>
            <a:r>
              <a:rPr lang="en-US" dirty="0"/>
              <a:t>(with co-authors: Yurii </a:t>
            </a:r>
            <a:r>
              <a:rPr lang="en-US" dirty="0" err="1"/>
              <a:t>Ivashuk</a:t>
            </a:r>
            <a:r>
              <a:rPr lang="en-US" dirty="0"/>
              <a:t>, Nazar </a:t>
            </a:r>
            <a:r>
              <a:rPr lang="en-US" dirty="0" err="1"/>
              <a:t>Tsyapa</a:t>
            </a:r>
            <a:r>
              <a:rPr lang="en-US" dirty="0"/>
              <a:t>)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7252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2AE954-C4CB-AA02-D854-A856B29ED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7819"/>
            <a:ext cx="10515600" cy="779318"/>
          </a:xfrm>
        </p:spPr>
        <p:txBody>
          <a:bodyPr>
            <a:normAutofit/>
          </a:bodyPr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E4D3D66E-343B-BF85-92C7-EE62EB94A6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8991" y="1059873"/>
            <a:ext cx="5780809" cy="5590308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3 stated context-based preferences are distributed in different way</a:t>
            </a:r>
          </a:p>
          <a:p>
            <a:pPr marL="0" indent="0">
              <a:buNone/>
            </a:pPr>
            <a:endParaRPr lang="uk-UA" b="1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1480E470-8891-443F-8346-136AE8ECA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059873"/>
            <a:ext cx="5780809" cy="511709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There is weak relation between 3 stated context-based preferences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uk-UA" dirty="0"/>
          </a:p>
        </p:txBody>
      </p:sp>
      <p:pic>
        <p:nvPicPr>
          <p:cNvPr id="5" name="Graphic 3">
            <a:extLst>
              <a:ext uri="{FF2B5EF4-FFF2-40B4-BE49-F238E27FC236}">
                <a16:creationId xmlns:a16="http://schemas.microsoft.com/office/drawing/2014/main" id="{B915EAA4-D673-FA4E-46F8-9CAE419B0B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695" y="1895994"/>
            <a:ext cx="5301096" cy="4901793"/>
          </a:xfrm>
          <a:prstGeom prst="rect">
            <a:avLst/>
          </a:prstGeom>
        </p:spPr>
      </p:pic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5E5440D5-0733-181A-8A07-C111CC102E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370744"/>
              </p:ext>
            </p:extLst>
          </p:nvPr>
        </p:nvGraphicFramePr>
        <p:xfrm>
          <a:off x="6096000" y="1945639"/>
          <a:ext cx="5857008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4252">
                  <a:extLst>
                    <a:ext uri="{9D8B030D-6E8A-4147-A177-3AD203B41FA5}">
                      <a16:colId xmlns:a16="http://schemas.microsoft.com/office/drawing/2014/main" val="3688755836"/>
                    </a:ext>
                  </a:extLst>
                </a:gridCol>
                <a:gridCol w="1464252">
                  <a:extLst>
                    <a:ext uri="{9D8B030D-6E8A-4147-A177-3AD203B41FA5}">
                      <a16:colId xmlns:a16="http://schemas.microsoft.com/office/drawing/2014/main" val="2728185961"/>
                    </a:ext>
                  </a:extLst>
                </a:gridCol>
                <a:gridCol w="1464252">
                  <a:extLst>
                    <a:ext uri="{9D8B030D-6E8A-4147-A177-3AD203B41FA5}">
                      <a16:colId xmlns:a16="http://schemas.microsoft.com/office/drawing/2014/main" val="2475946749"/>
                    </a:ext>
                  </a:extLst>
                </a:gridCol>
                <a:gridCol w="1464252">
                  <a:extLst>
                    <a:ext uri="{9D8B030D-6E8A-4147-A177-3AD203B41FA5}">
                      <a16:colId xmlns:a16="http://schemas.microsoft.com/office/drawing/2014/main" val="2976461425"/>
                    </a:ext>
                  </a:extLst>
                </a:gridCol>
              </a:tblGrid>
              <a:tr h="615026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PEP </a:t>
                      </a:r>
                      <a:r>
                        <a:rPr lang="uk-UA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vs</a:t>
                      </a:r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PSMP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PEP </a:t>
                      </a:r>
                      <a:r>
                        <a:rPr lang="uk-UA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vs</a:t>
                      </a:r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PDFP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PSMP </a:t>
                      </a:r>
                      <a:r>
                        <a:rPr lang="uk-UA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vs</a:t>
                      </a:r>
                      <a:r>
                        <a:rPr lang="uk-UA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PDFP</a:t>
                      </a:r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447769"/>
                  </a:ext>
                </a:extLst>
              </a:tr>
              <a:tr h="615026"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test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-3.2163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 &lt; 0.0014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14.5460 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 &lt; 0.0000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16.4627 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 &lt; 0.0000</a:t>
                      </a:r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438764"/>
                  </a:ext>
                </a:extLst>
              </a:tr>
              <a:tr h="615026">
                <a:tc>
                  <a:txBody>
                    <a:bodyPr/>
                    <a:lstStyle/>
                    <a:p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Correlation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coefficient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0.33*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0,08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0,06</a:t>
                      </a:r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0836053"/>
                  </a:ext>
                </a:extLst>
              </a:tr>
              <a:tr h="615026">
                <a:tc>
                  <a:txBody>
                    <a:bodyPr/>
                    <a:lstStyle/>
                    <a:p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Coefficient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linear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approximation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uk-UA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R2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0.364 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0.11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0.074 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0.007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0.053 </a:t>
                      </a:r>
                    </a:p>
                    <a:p>
                      <a:r>
                        <a:rPr lang="uk-U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0.004</a:t>
                      </a:r>
                      <a:endParaRPr lang="uk-U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181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6244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547105-6061-7E83-5F67-1EC3C6FCC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46702"/>
          </a:xfrm>
        </p:spPr>
        <p:txBody>
          <a:bodyPr/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9132695A-CC33-24DF-5804-F546D5FE5D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0945" y="1257300"/>
            <a:ext cx="5728855" cy="52355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Distribution of preference of privacy vs better digital service functionality and preference of privacy vs some undefined benefits in the future</a:t>
            </a:r>
          </a:p>
          <a:p>
            <a:pPr marL="0" indent="0">
              <a:buNone/>
            </a:pPr>
            <a:endParaRPr lang="uk-UA" sz="2000" b="1" dirty="0"/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C23115F4-A70A-5CF5-D341-BB015AA3C0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257300"/>
            <a:ext cx="5728855" cy="52355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What is on nutshell?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Strong differences in distribution patterns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Individuals very often ready to sacrifice some privacy to be better-on in digital servicing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Functionality is likely more preferable than undefined future benefits in terms of privacy give-up</a:t>
            </a:r>
            <a:endParaRPr lang="uk-U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E7487A-DA00-6F07-4897-1829676C5B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4" y="2255318"/>
            <a:ext cx="5538355" cy="439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766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DAA7B2-8C78-52E3-52B5-312AF7C56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082"/>
            <a:ext cx="10515600" cy="675409"/>
          </a:xfrm>
        </p:spPr>
        <p:txBody>
          <a:bodyPr>
            <a:normAutofit fontScale="90000"/>
          </a:bodyPr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5" name="Місце для вмісту 4">
            <a:extLst>
              <a:ext uri="{FF2B5EF4-FFF2-40B4-BE49-F238E27FC236}">
                <a16:creationId xmlns:a16="http://schemas.microsoft.com/office/drawing/2014/main" id="{1BA4C507-9EB0-BFC2-D284-949CCEEAA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810491"/>
            <a:ext cx="11388436" cy="575656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Regression results</a:t>
            </a:r>
          </a:p>
          <a:p>
            <a:pPr marL="0" indent="0">
              <a:buNone/>
            </a:pPr>
            <a:endParaRPr lang="uk-UA" dirty="0"/>
          </a:p>
        </p:txBody>
      </p:sp>
      <p:graphicFrame>
        <p:nvGraphicFramePr>
          <p:cNvPr id="6" name="Таблиця 5">
            <a:extLst>
              <a:ext uri="{FF2B5EF4-FFF2-40B4-BE49-F238E27FC236}">
                <a16:creationId xmlns:a16="http://schemas.microsoft.com/office/drawing/2014/main" id="{81CBF0BE-7C5D-9AC8-4EF4-594D18AE11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904418"/>
              </p:ext>
            </p:extLst>
          </p:nvPr>
        </p:nvGraphicFramePr>
        <p:xfrm>
          <a:off x="528782" y="1242291"/>
          <a:ext cx="11358417" cy="5013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139">
                  <a:extLst>
                    <a:ext uri="{9D8B030D-6E8A-4147-A177-3AD203B41FA5}">
                      <a16:colId xmlns:a16="http://schemas.microsoft.com/office/drawing/2014/main" val="2878506117"/>
                    </a:ext>
                  </a:extLst>
                </a:gridCol>
                <a:gridCol w="3786139">
                  <a:extLst>
                    <a:ext uri="{9D8B030D-6E8A-4147-A177-3AD203B41FA5}">
                      <a16:colId xmlns:a16="http://schemas.microsoft.com/office/drawing/2014/main" val="970556244"/>
                    </a:ext>
                  </a:extLst>
                </a:gridCol>
                <a:gridCol w="3786139">
                  <a:extLst>
                    <a:ext uri="{9D8B030D-6E8A-4147-A177-3AD203B41FA5}">
                      <a16:colId xmlns:a16="http://schemas.microsoft.com/office/drawing/2014/main" val="166525983"/>
                    </a:ext>
                  </a:extLst>
                </a:gridCol>
              </a:tblGrid>
              <a:tr h="505538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IPPC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IPPUFB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2693176"/>
                  </a:ext>
                </a:extLst>
              </a:tr>
              <a:tr h="43523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 err="1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Gender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-0.79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(-2.14)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0.03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-0.09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(-0.095)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0.92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2079709"/>
                  </a:ext>
                </a:extLst>
              </a:tr>
              <a:tr h="5334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(0.98)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0.33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(1.76)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0.079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5890266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Education level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(-0.88)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0.37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-0.32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(-1.32)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0.19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191367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Digital literacy level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(1.98)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0.04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0.35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(0.88)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0.38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3602169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Income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0.08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(0.94)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0.34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0.12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(1.01)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0.31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3495711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PEP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0.096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(1.18)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0.2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(3.02)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0.002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0833570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PSMP</a:t>
                      </a:r>
                      <a:endParaRPr lang="uk-UA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0.23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(3.34)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0.000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0.43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(4.68)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0.000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5375601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PDFP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(2.13)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0.03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uk-UA" sz="2400" b="1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0.39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(3.85) </a:t>
                      </a:r>
                      <a:r>
                        <a:rPr lang="en-US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uk-UA" sz="2400" dirty="0">
                          <a:solidFill>
                            <a:srgbClr val="1F1F1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 = 0.000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0821996"/>
                  </a:ext>
                </a:extLst>
              </a:tr>
              <a:tr h="505538">
                <a:tc>
                  <a:txBody>
                    <a:bodyPr/>
                    <a:lstStyle/>
                    <a:p>
                      <a:r>
                        <a:rPr lang="en-US" dirty="0"/>
                        <a:t>R2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0,08</a:t>
                      </a:r>
                      <a:endParaRPr lang="uk-UA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0,17</a:t>
                      </a:r>
                      <a:endParaRPr lang="uk-UA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4907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7210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A20D8E-AA9D-A876-106D-6B3A84003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2957"/>
          </a:xfrm>
        </p:spPr>
        <p:txBody>
          <a:bodyPr/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BF66E529-4E8E-B184-D35A-E6BF1052C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417" y="1381991"/>
            <a:ext cx="11398827" cy="511088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Interpretation of regression results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Personnel characteristics are not strong preconditions for privacy preferences choice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Digital literacy and gender explain privacy preferences over functionality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Privacy attitudes (P</a:t>
            </a:r>
            <a:r>
              <a:rPr lang="uk-UA" dirty="0" err="1"/>
              <a:t>ropensity</a:t>
            </a:r>
            <a:r>
              <a:rPr lang="uk-UA" dirty="0"/>
              <a:t> </a:t>
            </a:r>
            <a:r>
              <a:rPr lang="uk-UA" dirty="0" err="1"/>
              <a:t>for</a:t>
            </a:r>
            <a:r>
              <a:rPr lang="uk-UA" dirty="0"/>
              <a:t> </a:t>
            </a:r>
            <a:r>
              <a:rPr lang="uk-UA" dirty="0" err="1"/>
              <a:t>everyday</a:t>
            </a:r>
            <a:r>
              <a:rPr lang="uk-UA" dirty="0"/>
              <a:t> </a:t>
            </a:r>
            <a:r>
              <a:rPr lang="uk-UA" dirty="0" err="1"/>
              <a:t>privacy</a:t>
            </a:r>
            <a:r>
              <a:rPr lang="en-US" dirty="0"/>
              <a:t>, P</a:t>
            </a:r>
            <a:r>
              <a:rPr lang="uk-UA" dirty="0" err="1"/>
              <a:t>rivacy</a:t>
            </a:r>
            <a:r>
              <a:rPr lang="uk-UA" dirty="0"/>
              <a:t> </a:t>
            </a:r>
            <a:r>
              <a:rPr lang="uk-UA" dirty="0" err="1"/>
              <a:t>in</a:t>
            </a:r>
            <a:r>
              <a:rPr lang="uk-UA" dirty="0"/>
              <a:t> </a:t>
            </a:r>
            <a:r>
              <a:rPr lang="uk-UA" dirty="0" err="1"/>
              <a:t>social</a:t>
            </a:r>
            <a:r>
              <a:rPr lang="uk-UA" dirty="0"/>
              <a:t> </a:t>
            </a:r>
            <a:r>
              <a:rPr lang="uk-UA" dirty="0" err="1"/>
              <a:t>networks</a:t>
            </a:r>
            <a:r>
              <a:rPr lang="en-US" dirty="0"/>
              <a:t>, P</a:t>
            </a:r>
            <a:r>
              <a:rPr lang="uk-UA" dirty="0" err="1"/>
              <a:t>rivacy</a:t>
            </a:r>
            <a:r>
              <a:rPr lang="uk-UA" dirty="0"/>
              <a:t> </a:t>
            </a:r>
            <a:r>
              <a:rPr lang="uk-UA" dirty="0" err="1"/>
              <a:t>in</a:t>
            </a:r>
            <a:r>
              <a:rPr lang="uk-UA" dirty="0"/>
              <a:t> </a:t>
            </a:r>
            <a:r>
              <a:rPr lang="uk-UA" dirty="0" err="1"/>
              <a:t>digital</a:t>
            </a:r>
            <a:r>
              <a:rPr lang="uk-UA" dirty="0"/>
              <a:t> </a:t>
            </a:r>
            <a:r>
              <a:rPr lang="uk-UA" dirty="0" err="1"/>
              <a:t>finance</a:t>
            </a:r>
            <a:r>
              <a:rPr lang="en-US" dirty="0"/>
              <a:t>) are in strong relations with privacy preference over functionality and undefined benefits in the future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081397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5689C1-A76F-6786-4342-10D3CAE13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81784"/>
          </a:xfrm>
        </p:spPr>
        <p:txBody>
          <a:bodyPr/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97AA65A-CFA9-C09B-472F-3B81E30A8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109" y="1330036"/>
            <a:ext cx="11357264" cy="5247409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/>
              <a:t>Main take-away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Privacy preferences in different contexts may not correlate inviting to privacy paradox way of thinking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Individuals are really sensitive to context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more context is clearly defined, the more rational choice is look like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is strong sequence of privacy preferences in understandable setups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In the same time, functionality outperform undefined benefits in the future in terms of privacy give-up  </a:t>
            </a:r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231011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A444DA-D4FE-0585-CA8F-3521D3CDB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7875"/>
          </a:xfrm>
        </p:spPr>
        <p:txBody>
          <a:bodyPr/>
          <a:lstStyle/>
          <a:p>
            <a:r>
              <a:rPr lang="en-US" dirty="0"/>
              <a:t>Conclusions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27A136A-C90E-8AD8-3235-0AC3E76A97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36" y="1226127"/>
            <a:ext cx="11242964" cy="52667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Privacy paradox may exist in the weak 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Context substantially affects the logic of the choice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clearer contextual choice set-up, the more likely that individuals behave in accordance to they stated preferences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However, privacy preferences are not absolute and individuals may be prone to some privacy give-up for some benefits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This open the door for normative considerations about privacy protection policy that should be based on requirements of informational transparency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6318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47B9AB-0A25-1512-6BBC-0CE95C20E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structure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F4979250-6B0A-775B-70EE-06E2FF7D9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Introduction </a:t>
            </a:r>
          </a:p>
          <a:p>
            <a:pPr marL="0" indent="0">
              <a:buNone/>
            </a:pPr>
            <a:r>
              <a:rPr lang="en-US" dirty="0"/>
              <a:t>What do we know about privacy paradox</a:t>
            </a:r>
          </a:p>
          <a:p>
            <a:pPr marL="0" indent="0">
              <a:buNone/>
            </a:pPr>
            <a:r>
              <a:rPr lang="en-US" dirty="0"/>
              <a:t>The problem and empirical results</a:t>
            </a:r>
          </a:p>
          <a:p>
            <a:pPr marL="0" indent="0">
              <a:buNone/>
            </a:pPr>
            <a:r>
              <a:rPr lang="en-US" dirty="0"/>
              <a:t>Conclusions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0423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727A3-737A-B68A-D765-05EFB332D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28866ABA-E6B3-5D82-AE7C-7101550A4F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45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Digital data is becoming new resource for efficient algorithms training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Digitalization is likely to be more efficient the more data be utilized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Does personal privacy is natural limit of an expansion of digital services efficiency?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digital privacy overestimated or underestimated?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Is privacy paradox a precondition of more or less privacy regulation?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81843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9C4C98-9A38-C0BE-B60B-BB0D666A6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1002"/>
          </a:xfrm>
        </p:spPr>
        <p:txBody>
          <a:bodyPr/>
          <a:lstStyle/>
          <a:p>
            <a:r>
              <a:rPr lang="en-US" dirty="0"/>
              <a:t>Introduction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6DF12151-563C-B90D-E78B-910A1DE99E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419" y="1309254"/>
            <a:ext cx="11461172" cy="539288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Digital services are different and may generate different context settings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Economic agents may assess privacy risks according to the context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Rational choice should require more or less privacy?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Digital companies may require more personal data to upgrade quality of digital services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Digital services are under competition and profit maximizing </a:t>
            </a:r>
            <a:r>
              <a:rPr lang="en-US" dirty="0" err="1"/>
              <a:t>presuure</a:t>
            </a:r>
            <a:r>
              <a:rPr lang="en-US" dirty="0"/>
              <a:t>  </a:t>
            </a:r>
            <a:endParaRPr lang="uk-UA" dirty="0"/>
          </a:p>
        </p:txBody>
      </p:sp>
      <p:sp>
        <p:nvSpPr>
          <p:cNvPr id="4" name="Стрілка: униз 3">
            <a:extLst>
              <a:ext uri="{FF2B5EF4-FFF2-40B4-BE49-F238E27FC236}">
                <a16:creationId xmlns:a16="http://schemas.microsoft.com/office/drawing/2014/main" id="{45831DA8-4706-30B1-600E-B0119E2A6BD5}"/>
              </a:ext>
            </a:extLst>
          </p:cNvPr>
          <p:cNvSpPr/>
          <p:nvPr/>
        </p:nvSpPr>
        <p:spPr>
          <a:xfrm>
            <a:off x="4000500" y="1704109"/>
            <a:ext cx="484632" cy="71697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Стрілка: униз 4">
            <a:extLst>
              <a:ext uri="{FF2B5EF4-FFF2-40B4-BE49-F238E27FC236}">
                <a16:creationId xmlns:a16="http://schemas.microsoft.com/office/drawing/2014/main" id="{9B4B3D49-61B0-AFD9-EBBF-E79AC8833C0A}"/>
              </a:ext>
            </a:extLst>
          </p:cNvPr>
          <p:cNvSpPr/>
          <p:nvPr/>
        </p:nvSpPr>
        <p:spPr>
          <a:xfrm>
            <a:off x="4027932" y="2712027"/>
            <a:ext cx="484632" cy="716973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ілка: угору 5">
            <a:extLst>
              <a:ext uri="{FF2B5EF4-FFF2-40B4-BE49-F238E27FC236}">
                <a16:creationId xmlns:a16="http://schemas.microsoft.com/office/drawing/2014/main" id="{DCCA284D-14BA-C513-5121-55CAFBB38E1E}"/>
              </a:ext>
            </a:extLst>
          </p:cNvPr>
          <p:cNvSpPr/>
          <p:nvPr/>
        </p:nvSpPr>
        <p:spPr>
          <a:xfrm>
            <a:off x="4027932" y="3751949"/>
            <a:ext cx="484632" cy="716973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ілка: угору 7">
            <a:extLst>
              <a:ext uri="{FF2B5EF4-FFF2-40B4-BE49-F238E27FC236}">
                <a16:creationId xmlns:a16="http://schemas.microsoft.com/office/drawing/2014/main" id="{6DE94383-B57B-10AE-9642-2ADCB3EF1A04}"/>
              </a:ext>
            </a:extLst>
          </p:cNvPr>
          <p:cNvSpPr/>
          <p:nvPr/>
        </p:nvSpPr>
        <p:spPr>
          <a:xfrm>
            <a:off x="4065755" y="5026567"/>
            <a:ext cx="484632" cy="716973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7615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644648-56DB-465A-0187-D1561EAE0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8266"/>
          </a:xfrm>
        </p:spPr>
        <p:txBody>
          <a:bodyPr/>
          <a:lstStyle/>
          <a:p>
            <a:r>
              <a:rPr lang="en-US" dirty="0"/>
              <a:t>What do we know about privacy paradox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ED40C9F-DF96-F83C-77EC-24A81F86F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91" y="1267691"/>
            <a:ext cx="11419609" cy="53721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Privacy paradox – </a:t>
            </a:r>
            <a:r>
              <a:rPr lang="uk-UA" b="1" dirty="0" err="1"/>
              <a:t>persistent</a:t>
            </a:r>
            <a:r>
              <a:rPr lang="uk-UA" b="1" dirty="0"/>
              <a:t> </a:t>
            </a:r>
            <a:r>
              <a:rPr lang="uk-UA" b="1" dirty="0" err="1"/>
              <a:t>gap</a:t>
            </a:r>
            <a:r>
              <a:rPr lang="uk-UA" b="1" dirty="0"/>
              <a:t> </a:t>
            </a:r>
            <a:r>
              <a:rPr lang="uk-UA" b="1" dirty="0" err="1"/>
              <a:t>between</a:t>
            </a:r>
            <a:r>
              <a:rPr lang="uk-UA" b="1" dirty="0"/>
              <a:t> </a:t>
            </a:r>
            <a:r>
              <a:rPr lang="uk-UA" b="1" dirty="0" err="1"/>
              <a:t>stated</a:t>
            </a:r>
            <a:r>
              <a:rPr lang="uk-UA" b="1" dirty="0"/>
              <a:t> </a:t>
            </a:r>
            <a:r>
              <a:rPr lang="uk-UA" b="1" dirty="0" err="1"/>
              <a:t>privacy</a:t>
            </a:r>
            <a:r>
              <a:rPr lang="uk-UA" b="1" dirty="0"/>
              <a:t> </a:t>
            </a:r>
            <a:r>
              <a:rPr lang="uk-UA" b="1" dirty="0" err="1"/>
              <a:t>concerns</a:t>
            </a:r>
            <a:r>
              <a:rPr lang="uk-UA" b="1" dirty="0"/>
              <a:t> </a:t>
            </a:r>
            <a:r>
              <a:rPr lang="uk-UA" b="1" dirty="0" err="1"/>
              <a:t>and</a:t>
            </a:r>
            <a:r>
              <a:rPr lang="uk-UA" b="1" dirty="0"/>
              <a:t> </a:t>
            </a:r>
            <a:r>
              <a:rPr lang="uk-UA" b="1" dirty="0" err="1"/>
              <a:t>actual</a:t>
            </a:r>
            <a:r>
              <a:rPr lang="uk-UA" b="1" dirty="0"/>
              <a:t> </a:t>
            </a:r>
            <a:r>
              <a:rPr lang="uk-UA" b="1" dirty="0" err="1"/>
              <a:t>behavior</a:t>
            </a:r>
            <a:endParaRPr lang="en-US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The most basic empirical explanation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uk-UA" dirty="0" err="1"/>
              <a:t>individuals</a:t>
            </a:r>
            <a:r>
              <a:rPr lang="uk-UA" dirty="0"/>
              <a:t> </a:t>
            </a:r>
            <a:r>
              <a:rPr lang="uk-UA" dirty="0" err="1"/>
              <a:t>who</a:t>
            </a:r>
            <a:r>
              <a:rPr lang="uk-UA" dirty="0"/>
              <a:t> </a:t>
            </a:r>
            <a:r>
              <a:rPr lang="uk-UA" dirty="0" err="1"/>
              <a:t>claim</a:t>
            </a:r>
            <a:r>
              <a:rPr lang="uk-UA" dirty="0"/>
              <a:t> </a:t>
            </a:r>
            <a:r>
              <a:rPr lang="uk-UA" dirty="0" err="1"/>
              <a:t>they</a:t>
            </a:r>
            <a:r>
              <a:rPr lang="uk-UA" dirty="0"/>
              <a:t> </a:t>
            </a:r>
            <a:r>
              <a:rPr lang="uk-UA" dirty="0" err="1"/>
              <a:t>value</a:t>
            </a:r>
            <a:r>
              <a:rPr lang="uk-UA" dirty="0"/>
              <a:t> </a:t>
            </a:r>
            <a:r>
              <a:rPr lang="uk-UA" dirty="0" err="1"/>
              <a:t>their</a:t>
            </a:r>
            <a:r>
              <a:rPr lang="uk-UA" dirty="0"/>
              <a:t> </a:t>
            </a:r>
            <a:r>
              <a:rPr lang="uk-UA" dirty="0" err="1"/>
              <a:t>privacy</a:t>
            </a:r>
            <a:r>
              <a:rPr lang="uk-UA" dirty="0"/>
              <a:t> </a:t>
            </a:r>
            <a:r>
              <a:rPr lang="uk-UA" dirty="0" err="1"/>
              <a:t>are</a:t>
            </a:r>
            <a:r>
              <a:rPr lang="uk-UA" dirty="0"/>
              <a:t> </a:t>
            </a:r>
            <a:r>
              <a:rPr lang="uk-UA" dirty="0" err="1"/>
              <a:t>often</a:t>
            </a:r>
            <a:r>
              <a:rPr lang="uk-UA" dirty="0"/>
              <a:t> </a:t>
            </a:r>
            <a:r>
              <a:rPr lang="uk-UA" dirty="0" err="1"/>
              <a:t>willing</a:t>
            </a:r>
            <a:r>
              <a:rPr lang="uk-UA" dirty="0"/>
              <a:t> </a:t>
            </a:r>
            <a:r>
              <a:rPr lang="uk-UA" dirty="0" err="1"/>
              <a:t>to</a:t>
            </a:r>
            <a:r>
              <a:rPr lang="uk-UA" dirty="0"/>
              <a:t> </a:t>
            </a:r>
            <a:r>
              <a:rPr lang="uk-UA" dirty="0" err="1"/>
              <a:t>disclose</a:t>
            </a:r>
            <a:r>
              <a:rPr lang="uk-UA" dirty="0"/>
              <a:t> </a:t>
            </a:r>
            <a:r>
              <a:rPr lang="uk-UA" dirty="0" err="1"/>
              <a:t>personal</a:t>
            </a:r>
            <a:r>
              <a:rPr lang="uk-UA" dirty="0"/>
              <a:t> </a:t>
            </a:r>
            <a:r>
              <a:rPr lang="uk-UA" dirty="0" err="1"/>
              <a:t>data</a:t>
            </a:r>
            <a:r>
              <a:rPr lang="uk-UA" dirty="0"/>
              <a:t> </a:t>
            </a:r>
            <a:r>
              <a:rPr lang="uk-UA" dirty="0" err="1"/>
              <a:t>in</a:t>
            </a:r>
            <a:r>
              <a:rPr lang="uk-UA" dirty="0"/>
              <a:t> </a:t>
            </a:r>
            <a:r>
              <a:rPr lang="uk-UA" dirty="0" err="1"/>
              <a:t>exchange</a:t>
            </a:r>
            <a:r>
              <a:rPr lang="uk-UA" dirty="0"/>
              <a:t> </a:t>
            </a:r>
            <a:r>
              <a:rPr lang="uk-UA" dirty="0" err="1"/>
              <a:t>for</a:t>
            </a:r>
            <a:r>
              <a:rPr lang="uk-UA" dirty="0"/>
              <a:t> </a:t>
            </a:r>
            <a:r>
              <a:rPr lang="uk-UA" dirty="0" err="1"/>
              <a:t>relatively</a:t>
            </a:r>
            <a:r>
              <a:rPr lang="uk-UA" dirty="0"/>
              <a:t> </a:t>
            </a:r>
            <a:r>
              <a:rPr lang="uk-UA" dirty="0" err="1"/>
              <a:t>small</a:t>
            </a:r>
            <a:r>
              <a:rPr lang="uk-UA" dirty="0"/>
              <a:t> </a:t>
            </a:r>
            <a:r>
              <a:rPr lang="uk-UA" dirty="0" err="1"/>
              <a:t>benefits</a:t>
            </a:r>
            <a:r>
              <a:rPr lang="uk-UA" dirty="0"/>
              <a:t>, </a:t>
            </a:r>
            <a:r>
              <a:rPr lang="uk-UA" dirty="0" err="1"/>
              <a:t>and</a:t>
            </a:r>
            <a:r>
              <a:rPr lang="uk-UA" dirty="0"/>
              <a:t> </a:t>
            </a:r>
            <a:r>
              <a:rPr lang="uk-UA" dirty="0" err="1"/>
              <a:t>their</a:t>
            </a:r>
            <a:r>
              <a:rPr lang="uk-UA" dirty="0"/>
              <a:t> </a:t>
            </a:r>
            <a:r>
              <a:rPr lang="uk-UA" dirty="0" err="1"/>
              <a:t>stated</a:t>
            </a:r>
            <a:r>
              <a:rPr lang="uk-UA" dirty="0"/>
              <a:t> </a:t>
            </a:r>
            <a:r>
              <a:rPr lang="uk-UA" dirty="0" err="1"/>
              <a:t>concern</a:t>
            </a:r>
            <a:r>
              <a:rPr lang="uk-UA" dirty="0"/>
              <a:t> </a:t>
            </a:r>
            <a:r>
              <a:rPr lang="uk-UA" dirty="0" err="1"/>
              <a:t>does</a:t>
            </a:r>
            <a:r>
              <a:rPr lang="uk-UA" dirty="0"/>
              <a:t> </a:t>
            </a:r>
            <a:r>
              <a:rPr lang="uk-UA" dirty="0" err="1"/>
              <a:t>not</a:t>
            </a:r>
            <a:r>
              <a:rPr lang="uk-UA" dirty="0"/>
              <a:t> </a:t>
            </a:r>
            <a:r>
              <a:rPr lang="uk-UA" dirty="0" err="1"/>
              <a:t>correlate</a:t>
            </a:r>
            <a:r>
              <a:rPr lang="uk-UA" dirty="0"/>
              <a:t> </a:t>
            </a:r>
            <a:r>
              <a:rPr lang="uk-UA" dirty="0" err="1"/>
              <a:t>with</a:t>
            </a:r>
            <a:r>
              <a:rPr lang="uk-UA" dirty="0"/>
              <a:t> </a:t>
            </a:r>
            <a:r>
              <a:rPr lang="uk-UA" dirty="0" err="1"/>
              <a:t>actual</a:t>
            </a:r>
            <a:r>
              <a:rPr lang="uk-UA" dirty="0"/>
              <a:t> </a:t>
            </a:r>
            <a:r>
              <a:rPr lang="uk-UA" dirty="0" err="1"/>
              <a:t>disclosure</a:t>
            </a:r>
            <a:r>
              <a:rPr lang="uk-UA" dirty="0"/>
              <a:t> </a:t>
            </a:r>
            <a:r>
              <a:rPr lang="uk-UA" dirty="0" err="1"/>
              <a:t>behavior</a:t>
            </a:r>
            <a:r>
              <a:rPr lang="uk-UA" dirty="0"/>
              <a:t> </a:t>
            </a:r>
            <a:r>
              <a:rPr lang="uk-UA" dirty="0" err="1"/>
              <a:t>when</a:t>
            </a:r>
            <a:r>
              <a:rPr lang="uk-UA" dirty="0"/>
              <a:t> </a:t>
            </a:r>
            <a:r>
              <a:rPr lang="uk-UA" dirty="0" err="1"/>
              <a:t>using</a:t>
            </a:r>
            <a:r>
              <a:rPr lang="uk-UA" dirty="0"/>
              <a:t> </a:t>
            </a:r>
            <a:r>
              <a:rPr lang="uk-UA" dirty="0" err="1"/>
              <a:t>digital</a:t>
            </a:r>
            <a:r>
              <a:rPr lang="uk-UA" dirty="0"/>
              <a:t> </a:t>
            </a:r>
            <a:r>
              <a:rPr lang="uk-UA" dirty="0" err="1"/>
              <a:t>services</a:t>
            </a:r>
            <a:r>
              <a:rPr lang="uk-UA" dirty="0"/>
              <a:t>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These plays also in opposite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Individuals who claim they value their privacy are often reject necessity to pay even small contribution to protect such privacy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601233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3482D1-87BE-8F51-D242-AA25C577B1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5139"/>
          </a:xfrm>
        </p:spPr>
        <p:txBody>
          <a:bodyPr/>
          <a:lstStyle/>
          <a:p>
            <a:r>
              <a:rPr lang="en-US" dirty="0"/>
              <a:t>What do we know about privacy paradox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4098DDFC-EABB-D30D-E882-3797403C76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027" y="1267690"/>
            <a:ext cx="11502737" cy="532014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300" b="1" dirty="0"/>
              <a:t>Approaches on privacy paradox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Privacy paradox exists in the strong form </a:t>
            </a:r>
            <a:r>
              <a:rPr lang="en-US" dirty="0"/>
              <a:t>and most deviations between stated and actual preferences play as confirmation of it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Privacy paradox exists in the soft form or can be rationalized</a:t>
            </a:r>
          </a:p>
          <a:p>
            <a:pPr marL="0" indent="0">
              <a:buNone/>
            </a:pPr>
            <a:r>
              <a:rPr lang="en-US" dirty="0"/>
              <a:t>	Privacy calculus behavior</a:t>
            </a:r>
          </a:p>
          <a:p>
            <a:pPr marL="0" indent="0">
              <a:buNone/>
            </a:pPr>
            <a:r>
              <a:rPr lang="en-US" dirty="0"/>
              <a:t>	Context matter</a:t>
            </a:r>
          </a:p>
          <a:p>
            <a:pPr marL="0" indent="0">
              <a:buNone/>
            </a:pPr>
            <a:r>
              <a:rPr lang="en-US" dirty="0"/>
              <a:t>	Information asymmetry and problem of trust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Privacy paradox is misguiding concept </a:t>
            </a:r>
            <a:r>
              <a:rPr lang="en-US" dirty="0"/>
              <a:t>because of artificial settings under which it confirmed 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83153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7EE81B-C57A-03BB-19C6-15E63F0B6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1002"/>
          </a:xfrm>
        </p:spPr>
        <p:txBody>
          <a:bodyPr/>
          <a:lstStyle/>
          <a:p>
            <a:r>
              <a:rPr lang="en-US" dirty="0"/>
              <a:t>What do we know about privacy paradox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8E35219C-58F2-A5E8-7E02-20DF223F6B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373" y="1340426"/>
            <a:ext cx="11429999" cy="515244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b="1" dirty="0"/>
              <a:t>New dimensions of privacy paradox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New privacy paradox </a:t>
            </a:r>
            <a:r>
              <a:rPr lang="en-US" dirty="0"/>
              <a:t>– misperception of generational attitudes toward privacy:</a:t>
            </a:r>
          </a:p>
          <a:p>
            <a:pPr marL="0" indent="0">
              <a:buNone/>
            </a:pPr>
            <a:r>
              <a:rPr lang="en-US" dirty="0"/>
              <a:t>	“No hide” behavior among social media generation</a:t>
            </a:r>
          </a:p>
          <a:p>
            <a:pPr marL="0" indent="0">
              <a:buNone/>
            </a:pPr>
            <a:r>
              <a:rPr lang="en-US" dirty="0"/>
              <a:t>	vs</a:t>
            </a:r>
          </a:p>
          <a:p>
            <a:pPr marL="0" indent="0">
              <a:buNone/>
            </a:pPr>
            <a:r>
              <a:rPr lang="en-US" dirty="0"/>
              <a:t>	The dipper use of digital services, the better understanding of privacy 	concerns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Privacy cynicism </a:t>
            </a:r>
            <a:r>
              <a:rPr lang="en-US" dirty="0"/>
              <a:t>– neglect of privacy concern in complex environment and lack of trust in privacy protection measures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Cultural and institutional </a:t>
            </a:r>
            <a:r>
              <a:rPr lang="en-US" dirty="0"/>
              <a:t>determinants of privacy attitudes are important</a:t>
            </a:r>
          </a:p>
        </p:txBody>
      </p:sp>
    </p:spTree>
    <p:extLst>
      <p:ext uri="{BB962C8B-B14F-4D97-AF65-F5344CB8AC3E}">
        <p14:creationId xmlns:p14="http://schemas.microsoft.com/office/powerpoint/2010/main" val="1783959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EBB1EB-12B7-280C-36CE-F201B6F5A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7257"/>
          </a:xfrm>
        </p:spPr>
        <p:txBody>
          <a:bodyPr/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9D63A08-F904-321A-5F1E-A8A3B70C95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06682"/>
            <a:ext cx="11450782" cy="511232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Research question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Does stated preferences correlated in different contexts?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Does individuals are ready to exchange some privacy on better digital service functionality?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Does individuals are ready to exchange some privacy on some undefined benefits in the future?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Does the stated preferences correlate with readiness to give-up some privacy for better services and undefined benefits in the future?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510050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4820FA-310B-CC70-C683-535900F6C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03801"/>
          </a:xfrm>
        </p:spPr>
        <p:txBody>
          <a:bodyPr>
            <a:normAutofit fontScale="90000"/>
          </a:bodyPr>
          <a:lstStyle/>
          <a:p>
            <a:r>
              <a:rPr lang="en-US" dirty="0"/>
              <a:t>The problem and empirical results</a:t>
            </a:r>
            <a:endParaRPr lang="uk-UA" dirty="0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AE9CCE33-8B97-9E79-E0C8-90E2BF644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55964"/>
            <a:ext cx="10515600" cy="577734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Data: </a:t>
            </a:r>
            <a:r>
              <a:rPr lang="en-US" b="1" dirty="0"/>
              <a:t>400 respondents survey </a:t>
            </a:r>
            <a:r>
              <a:rPr lang="en-US" dirty="0"/>
              <a:t>shared as a google-form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Quantification of preferences according to </a:t>
            </a:r>
            <a:r>
              <a:rPr lang="en-US" b="1" dirty="0"/>
              <a:t>5 points Lickert scale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3 stated context-based preferences as an explanatory variables</a:t>
            </a:r>
            <a:r>
              <a:rPr lang="en-US" dirty="0"/>
              <a:t> and variables that are expected to be in some relations in dependence of how to interpret privacy paradox:</a:t>
            </a:r>
          </a:p>
          <a:p>
            <a:pPr marL="0" indent="0">
              <a:buNone/>
            </a:pPr>
            <a:r>
              <a:rPr lang="en-US" dirty="0"/>
              <a:t>	P</a:t>
            </a:r>
            <a:r>
              <a:rPr lang="uk-UA" dirty="0" err="1"/>
              <a:t>ropensity</a:t>
            </a:r>
            <a:r>
              <a:rPr lang="uk-UA" dirty="0"/>
              <a:t> </a:t>
            </a:r>
            <a:r>
              <a:rPr lang="uk-UA" dirty="0" err="1"/>
              <a:t>for</a:t>
            </a:r>
            <a:r>
              <a:rPr lang="uk-UA" dirty="0"/>
              <a:t> </a:t>
            </a:r>
            <a:r>
              <a:rPr lang="uk-UA" dirty="0" err="1"/>
              <a:t>everyday</a:t>
            </a:r>
            <a:r>
              <a:rPr lang="uk-UA" dirty="0"/>
              <a:t> </a:t>
            </a:r>
            <a:r>
              <a:rPr lang="uk-UA" dirty="0" err="1"/>
              <a:t>privacy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	P</a:t>
            </a:r>
            <a:r>
              <a:rPr lang="uk-UA" dirty="0" err="1"/>
              <a:t>rivacy</a:t>
            </a:r>
            <a:r>
              <a:rPr lang="uk-UA" dirty="0"/>
              <a:t> </a:t>
            </a:r>
            <a:r>
              <a:rPr lang="uk-UA" dirty="0" err="1"/>
              <a:t>in</a:t>
            </a:r>
            <a:r>
              <a:rPr lang="uk-UA" dirty="0"/>
              <a:t> </a:t>
            </a:r>
            <a:r>
              <a:rPr lang="uk-UA" dirty="0" err="1"/>
              <a:t>social</a:t>
            </a:r>
            <a:r>
              <a:rPr lang="uk-UA" dirty="0"/>
              <a:t> </a:t>
            </a:r>
            <a:r>
              <a:rPr lang="uk-UA" dirty="0" err="1"/>
              <a:t>networks</a:t>
            </a:r>
            <a:r>
              <a:rPr lang="en-US" dirty="0"/>
              <a:t>;</a:t>
            </a:r>
          </a:p>
          <a:p>
            <a:pPr marL="0" indent="0">
              <a:buNone/>
            </a:pPr>
            <a:r>
              <a:rPr lang="en-US" dirty="0"/>
              <a:t>	P</a:t>
            </a:r>
            <a:r>
              <a:rPr lang="uk-UA" dirty="0" err="1"/>
              <a:t>rivacy</a:t>
            </a:r>
            <a:r>
              <a:rPr lang="uk-UA" dirty="0"/>
              <a:t> </a:t>
            </a:r>
            <a:r>
              <a:rPr lang="uk-UA" dirty="0" err="1"/>
              <a:t>in</a:t>
            </a:r>
            <a:r>
              <a:rPr lang="uk-UA" dirty="0"/>
              <a:t> </a:t>
            </a:r>
            <a:r>
              <a:rPr lang="uk-UA" dirty="0" err="1"/>
              <a:t>digital</a:t>
            </a:r>
            <a:r>
              <a:rPr lang="uk-UA" dirty="0"/>
              <a:t> </a:t>
            </a:r>
            <a:r>
              <a:rPr lang="uk-UA" dirty="0" err="1"/>
              <a:t>finance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Quantification is based as a sum of Lickert scale responds on 4 questions with strong focus on relevant context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2 stated preferences as dependent variables</a:t>
            </a:r>
            <a:r>
              <a:rPr lang="en-US" dirty="0"/>
              <a:t>:</a:t>
            </a:r>
          </a:p>
          <a:p>
            <a:pPr marL="0" indent="0">
              <a:buNone/>
            </a:pPr>
            <a:r>
              <a:rPr lang="en-US" dirty="0"/>
              <a:t>	Preference of privacy vs better digital service functionality;</a:t>
            </a:r>
          </a:p>
          <a:p>
            <a:pPr marL="0" indent="0">
              <a:buNone/>
            </a:pPr>
            <a:r>
              <a:rPr lang="en-US" dirty="0"/>
              <a:t>	Preference of privacy vs some undefined benefits in the future.</a:t>
            </a:r>
          </a:p>
          <a:p>
            <a:pPr marL="0" indent="0">
              <a:buNone/>
            </a:pPr>
            <a:r>
              <a:rPr lang="en-US" dirty="0"/>
              <a:t>Quantification is based as a sum of Lickert scale responds on 8 questions with strong focus on relevant context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29218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1110</Words>
  <Application>Microsoft Office PowerPoint</Application>
  <PresentationFormat>Широкий екран</PresentationFormat>
  <Paragraphs>179</Paragraphs>
  <Slides>15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Does Privacy Paradox Survive When Context Matters?</vt:lpstr>
      <vt:lpstr>Presentation structure</vt:lpstr>
      <vt:lpstr>Introduction</vt:lpstr>
      <vt:lpstr>Introduction</vt:lpstr>
      <vt:lpstr>What do we know about privacy paradox</vt:lpstr>
      <vt:lpstr>What do we know about privacy paradox</vt:lpstr>
      <vt:lpstr>What do we know about privacy paradox</vt:lpstr>
      <vt:lpstr>The problem and empirical results</vt:lpstr>
      <vt:lpstr>The problem and empirical results</vt:lpstr>
      <vt:lpstr>The problem and empirical results</vt:lpstr>
      <vt:lpstr>The problem and empirical results</vt:lpstr>
      <vt:lpstr>The problem and empirical results</vt:lpstr>
      <vt:lpstr>The problem and empirical results</vt:lpstr>
      <vt:lpstr>The problem and empirical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Viktor Koziuk</dc:creator>
  <cp:lastModifiedBy>Viktor Koziuk</cp:lastModifiedBy>
  <cp:revision>5</cp:revision>
  <dcterms:created xsi:type="dcterms:W3CDTF">2026-06-11T14:07:29Z</dcterms:created>
  <dcterms:modified xsi:type="dcterms:W3CDTF">2026-06-11T15:46:29Z</dcterms:modified>
</cp:coreProperties>
</file>